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60" r:id="rId3"/>
    <p:sldId id="261" r:id="rId4"/>
    <p:sldId id="262" r:id="rId5"/>
    <p:sldId id="263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87FA171-1AFE-48BD-9095-AF67F9F11FD2}" type="datetimeFigureOut">
              <a:rPr lang="en-US" smtClean="0"/>
              <a:pPr/>
              <a:t>1/12/2010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A11BE9-E275-45ED-8CF6-D05C5441F50F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upload.wikimedia.org/wikipedia/commons/d/db/Solar_land_area.pn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034" y="857232"/>
            <a:ext cx="33153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X-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00166" y="2571744"/>
            <a:ext cx="6385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-150" dirty="0" smtClean="0">
                <a:ln w="50800"/>
                <a:effectLst/>
                <a:latin typeface="Century Gothic" pitchFamily="34" charset="0"/>
              </a:rPr>
              <a:t>Geothermal Energy</a:t>
            </a:r>
            <a:endParaRPr lang="en-US" sz="5400" b="1" cap="none" spc="-150" dirty="0">
              <a:ln w="50800"/>
              <a:effectLst/>
              <a:latin typeface="Century Gothic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71736" y="3571876"/>
            <a:ext cx="40975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-150" dirty="0" smtClean="0">
                <a:ln w="50800"/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itchFamily="34" charset="0"/>
              </a:rPr>
              <a:t>Solar Energy</a:t>
            </a:r>
            <a:endParaRPr lang="en-US" sz="5400" b="1" cap="none" spc="-150" dirty="0">
              <a:ln w="50800"/>
              <a:solidFill>
                <a:schemeClr val="tx1">
                  <a:lumMod val="85000"/>
                  <a:lumOff val="15000"/>
                </a:schemeClr>
              </a:solidFill>
              <a:effectLst/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7620" y="1071546"/>
            <a:ext cx="5929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50800"/>
              </a:rPr>
              <a:t>Karrie, Krista, </a:t>
            </a:r>
            <a:r>
              <a:rPr lang="en-US" sz="2000" b="1" dirty="0" err="1" smtClean="0">
                <a:ln w="50800"/>
              </a:rPr>
              <a:t>Fahim</a:t>
            </a:r>
            <a:r>
              <a:rPr lang="en-US" sz="2000" b="1" dirty="0" smtClean="0">
                <a:ln w="50800"/>
              </a:rPr>
              <a:t>, </a:t>
            </a:r>
            <a:r>
              <a:rPr lang="en-US" sz="2000" b="1" dirty="0" err="1" smtClean="0">
                <a:ln w="50800"/>
              </a:rPr>
              <a:t>Yohan</a:t>
            </a:r>
            <a:r>
              <a:rPr lang="en-US" sz="2000" b="1" dirty="0" smtClean="0">
                <a:ln w="50800"/>
              </a:rPr>
              <a:t>, Mariana</a:t>
            </a:r>
            <a:endParaRPr lang="en-CA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642918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Is ecological damage worth the benefits of creating a geothermal energy plant?</a:t>
            </a:r>
            <a:endParaRPr lang="en-CA" sz="2400" dirty="0"/>
          </a:p>
        </p:txBody>
      </p:sp>
      <p:sp>
        <p:nvSpPr>
          <p:cNvPr id="3" name="Rectangle 2"/>
          <p:cNvSpPr/>
          <p:nvPr/>
        </p:nvSpPr>
        <p:spPr>
          <a:xfrm>
            <a:off x="4500562" y="6627168"/>
            <a:ext cx="48577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http://www.edupics.com/geyser-eruption-yellowstone-national-park-t8756.jpg</a:t>
            </a:r>
            <a:endParaRPr lang="en-CA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0" name="Picture 2" descr="http://www.edupics.com/geyser-eruption-yellowstone-national-park-t8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3116"/>
            <a:ext cx="2780362" cy="39290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43306" y="2357430"/>
            <a:ext cx="528641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CA" sz="1600" dirty="0" smtClean="0"/>
              <a:t> Potential impacts on groundwater</a:t>
            </a:r>
          </a:p>
          <a:p>
            <a:endParaRPr lang="en-CA" sz="1600" dirty="0" smtClean="0"/>
          </a:p>
          <a:p>
            <a:pPr>
              <a:buFont typeface="Wingdings" pitchFamily="2" charset="2"/>
              <a:buChar char="v"/>
            </a:pPr>
            <a:r>
              <a:rPr lang="en-CA" sz="1600" dirty="0" smtClean="0"/>
              <a:t> Metal-rich geothermal waters could:</a:t>
            </a:r>
          </a:p>
          <a:p>
            <a:endParaRPr lang="en-CA" sz="1600" dirty="0" smtClean="0"/>
          </a:p>
          <a:p>
            <a:pPr lvl="1">
              <a:buFont typeface="Courier New" pitchFamily="49" charset="0"/>
              <a:buChar char="o"/>
            </a:pPr>
            <a:r>
              <a:rPr lang="en-CA" sz="1600" dirty="0" smtClean="0"/>
              <a:t> leach into soil and vegetation</a:t>
            </a:r>
          </a:p>
          <a:p>
            <a:pPr lvl="1"/>
            <a:endParaRPr lang="en-CA" sz="1600" dirty="0" smtClean="0"/>
          </a:p>
          <a:p>
            <a:pPr lvl="1">
              <a:buFont typeface="Courier New" pitchFamily="49" charset="0"/>
              <a:buChar char="o"/>
            </a:pPr>
            <a:r>
              <a:rPr lang="en-CA" sz="1600" dirty="0" smtClean="0"/>
              <a:t> enter food chain of mammals</a:t>
            </a:r>
          </a:p>
          <a:p>
            <a:pPr lvl="1"/>
            <a:endParaRPr lang="en-CA" sz="1600" dirty="0" smtClean="0"/>
          </a:p>
          <a:p>
            <a:pPr>
              <a:buFont typeface="Wingdings" pitchFamily="2" charset="2"/>
              <a:buChar char="v"/>
            </a:pPr>
            <a:r>
              <a:rPr lang="en-CA" sz="1600" dirty="0" smtClean="0"/>
              <a:t>Adverse impacts on hydrology and geothermal dynamics of hot springs, pools, and geysers</a:t>
            </a:r>
          </a:p>
          <a:p>
            <a:endParaRPr lang="en-CA" sz="1600" dirty="0" smtClean="0"/>
          </a:p>
          <a:p>
            <a:pPr>
              <a:buFont typeface="Wingdings" pitchFamily="2" charset="2"/>
              <a:buChar char="v"/>
            </a:pPr>
            <a:r>
              <a:rPr lang="en-CA" sz="1600" dirty="0" smtClean="0"/>
              <a:t>Integrity of geysers can be compromised over time</a:t>
            </a:r>
          </a:p>
        </p:txBody>
      </p:sp>
      <p:sp>
        <p:nvSpPr>
          <p:cNvPr id="6" name="Rectangle 5"/>
          <p:cNvSpPr/>
          <p:nvPr/>
        </p:nvSpPr>
        <p:spPr>
          <a:xfrm>
            <a:off x="857224" y="1571612"/>
            <a:ext cx="235745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cap="none" spc="-300" dirty="0" smtClean="0">
                <a:ln w="1143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Eras Bold ITC" pitchFamily="34" charset="0"/>
              </a:rPr>
              <a:t>Yellowstone</a:t>
            </a:r>
            <a:endParaRPr lang="en-US" sz="2800" b="1" cap="none" spc="-300" dirty="0">
              <a:ln w="1143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Eras Bold ITC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71480"/>
            <a:ext cx="7786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200" dirty="0" smtClean="0"/>
              <a:t>Is the solution of reinjection of water into geothermal systems worth inducing seismic activity?</a:t>
            </a:r>
            <a:endParaRPr lang="en-CA" sz="2200" dirty="0"/>
          </a:p>
        </p:txBody>
      </p:sp>
      <p:sp>
        <p:nvSpPr>
          <p:cNvPr id="4" name="Rectangle 3"/>
          <p:cNvSpPr/>
          <p:nvPr/>
        </p:nvSpPr>
        <p:spPr>
          <a:xfrm>
            <a:off x="4071934" y="6357958"/>
            <a:ext cx="535783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http://images.forbes.com/media/2008/08/19/geothermal_diagram_426x274.jpg</a:t>
            </a:r>
            <a:endParaRPr lang="en-C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8436" name="Picture 4" descr="http://images.forbes.com/media/2008/08/19/geothermal_diagram_426x2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4664850" cy="30003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86380" y="1928802"/>
            <a:ext cx="364333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1600" dirty="0" smtClean="0"/>
              <a:t>Reinjecting water lubricates fault lines, releasing tectonic stress </a:t>
            </a:r>
          </a:p>
          <a:p>
            <a:pPr lvl="1">
              <a:buFont typeface="Arial" pitchFamily="34" charset="0"/>
              <a:buChar char="•"/>
            </a:pPr>
            <a:endParaRPr lang="en-CA" sz="1400" dirty="0" smtClean="0"/>
          </a:p>
          <a:p>
            <a:pPr lvl="1">
              <a:buFont typeface="Arial" pitchFamily="34" charset="0"/>
              <a:buChar char="•"/>
            </a:pPr>
            <a:r>
              <a:rPr lang="en-CA" sz="1400" dirty="0" smtClean="0"/>
              <a:t>E.g. Yellowstone has a history of major volcanic events</a:t>
            </a:r>
          </a:p>
          <a:p>
            <a:pPr>
              <a:buFont typeface="Arial" pitchFamily="34" charset="0"/>
              <a:buChar char="•"/>
            </a:pPr>
            <a:endParaRPr lang="en-CA" sz="1600" dirty="0" smtClean="0"/>
          </a:p>
          <a:p>
            <a:r>
              <a:rPr lang="en-CA" sz="1600" i="1" dirty="0" smtClean="0">
                <a:solidFill>
                  <a:srgbClr val="006600"/>
                </a:solidFill>
              </a:rPr>
              <a:t>However</a:t>
            </a:r>
            <a:endParaRPr lang="en-CA" sz="1600" i="1" dirty="0">
              <a:solidFill>
                <a:srgbClr val="006600"/>
              </a:solidFill>
            </a:endParaRPr>
          </a:p>
          <a:p>
            <a:endParaRPr lang="en-CA" sz="1600" dirty="0" smtClean="0"/>
          </a:p>
          <a:p>
            <a:pPr>
              <a:buFont typeface="Arial" pitchFamily="34" charset="0"/>
              <a:buChar char="•"/>
            </a:pPr>
            <a:r>
              <a:rPr lang="en-CA" sz="1600" dirty="0"/>
              <a:t>D</a:t>
            </a:r>
            <a:r>
              <a:rPr lang="en-CA" sz="1600" dirty="0" smtClean="0"/>
              <a:t>ecreases depletion of geothermal fluids and pressure</a:t>
            </a:r>
          </a:p>
          <a:p>
            <a:pPr>
              <a:buFont typeface="Arial" pitchFamily="34" charset="0"/>
              <a:buChar char="•"/>
            </a:pPr>
            <a:endParaRPr lang="en-CA" sz="1600" dirty="0"/>
          </a:p>
          <a:p>
            <a:pPr>
              <a:buFont typeface="Arial" pitchFamily="34" charset="0"/>
              <a:buChar char="•"/>
            </a:pPr>
            <a:r>
              <a:rPr lang="en-CA" sz="1600" dirty="0" smtClean="0"/>
              <a:t>Favours gradual release of tectonic stress</a:t>
            </a:r>
          </a:p>
          <a:p>
            <a:pPr>
              <a:buFont typeface="Arial" pitchFamily="34" charset="0"/>
              <a:buChar char="•"/>
            </a:pPr>
            <a:endParaRPr lang="en-CA" sz="1600" dirty="0"/>
          </a:p>
          <a:p>
            <a:pPr>
              <a:buFont typeface="Arial" pitchFamily="34" charset="0"/>
              <a:buChar char="•"/>
            </a:pPr>
            <a:r>
              <a:rPr lang="en-CA" sz="1600" dirty="0" smtClean="0"/>
              <a:t>May prevent ground subsidence</a:t>
            </a:r>
            <a:endParaRPr lang="en-CA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642918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In our dossier, would you rather read about direct or indirect geothermal energy?</a:t>
            </a:r>
            <a:endParaRPr lang="en-CA" sz="2400" dirty="0"/>
          </a:p>
        </p:txBody>
      </p:sp>
      <p:pic>
        <p:nvPicPr>
          <p:cNvPr id="20482" name="Picture 2" descr="http://www.reuk.co.uk/OtherImages/geotherma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00306"/>
            <a:ext cx="4320571" cy="257176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572132" y="6627168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Right: http://www.reuk.co.uk/OtherImages/geothermal.gif</a:t>
            </a:r>
            <a:endParaRPr lang="en-C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484" name="Picture 4" descr="http://www.directenergy.com.au/pics/swimming_po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2507852"/>
            <a:ext cx="3929089" cy="260706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500694" y="6429396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Left: http://www.directenergy.com.au/pics/swimming_pool.jpg</a:t>
            </a:r>
            <a:endParaRPr lang="en-C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07167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 smtClean="0">
                <a:solidFill>
                  <a:srgbClr val="006600"/>
                </a:solidFill>
              </a:rPr>
              <a:t>Direct: </a:t>
            </a:r>
            <a:r>
              <a:rPr lang="en-CA" sz="1600" dirty="0" smtClean="0"/>
              <a:t>e.g. using to heat pools</a:t>
            </a:r>
            <a:endParaRPr lang="en-CA" sz="1600" dirty="0"/>
          </a:p>
        </p:txBody>
      </p:sp>
      <p:sp>
        <p:nvSpPr>
          <p:cNvPr id="9" name="Rectangle 8"/>
          <p:cNvSpPr/>
          <p:nvPr/>
        </p:nvSpPr>
        <p:spPr>
          <a:xfrm>
            <a:off x="4522222" y="2071678"/>
            <a:ext cx="4237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i="1" dirty="0" smtClean="0">
                <a:solidFill>
                  <a:srgbClr val="006600"/>
                </a:solidFill>
              </a:rPr>
              <a:t>Indirect: </a:t>
            </a:r>
            <a:r>
              <a:rPr lang="en-CA" sz="1600" dirty="0" smtClean="0"/>
              <a:t>Converting to electrical energy</a:t>
            </a:r>
            <a:endParaRPr lang="en-CA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571480"/>
            <a:ext cx="82867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i="1" dirty="0" smtClean="0"/>
              <a:t>Economics vs. outputs</a:t>
            </a:r>
            <a:r>
              <a:rPr lang="en-CA" sz="2400" dirty="0" smtClean="0"/>
              <a:t>:</a:t>
            </a:r>
          </a:p>
          <a:p>
            <a:pPr algn="ctr"/>
            <a:r>
              <a:rPr lang="en-CA" sz="2400" dirty="0" smtClean="0"/>
              <a:t> </a:t>
            </a:r>
            <a:r>
              <a:rPr lang="en-CA" sz="2200" dirty="0" smtClean="0"/>
              <a:t>If you were Canada’s finance minister, would you allocate money to the advancement of geothermal technology?</a:t>
            </a:r>
            <a:endParaRPr lang="en-CA" sz="2200" dirty="0"/>
          </a:p>
        </p:txBody>
      </p:sp>
      <p:pic>
        <p:nvPicPr>
          <p:cNvPr id="3" name="Picture 2" descr="GeothermalResourcesMap.jpg (217564 bytes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928802"/>
            <a:ext cx="464347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643570" y="6627168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http://www.em.gov.bc.ca/geothermal/geothermalrights.htm</a:t>
            </a:r>
            <a:endParaRPr lang="en-CA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18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In a Canadian context, should solar power be emphasized as much as other renewable energy sources?</a:t>
            </a:r>
            <a:endParaRPr lang="en-CA" sz="2400" dirty="0"/>
          </a:p>
        </p:txBody>
      </p:sp>
      <p:pic>
        <p:nvPicPr>
          <p:cNvPr id="1026" name="Picture 2" descr="File:Solar land area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3125"/>
          <a:stretch>
            <a:fillRect/>
          </a:stretch>
        </p:blipFill>
        <p:spPr bwMode="auto">
          <a:xfrm>
            <a:off x="1357290" y="1785926"/>
            <a:ext cx="6477000" cy="442912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429256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000" dirty="0" smtClean="0">
                <a:solidFill>
                  <a:schemeClr val="bg1">
                    <a:lumMod val="65000"/>
                  </a:schemeClr>
                </a:solidFill>
              </a:rPr>
              <a:t>http://en.wikipedia.org/wiki/File:Solar_land_area.png</a:t>
            </a:r>
            <a:endParaRPr lang="en-CA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928670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Should solar energy be used for residential purposes or industrial?</a:t>
            </a:r>
            <a:endParaRPr lang="en-CA" sz="2400" dirty="0"/>
          </a:p>
        </p:txBody>
      </p:sp>
      <p:pic>
        <p:nvPicPr>
          <p:cNvPr id="15362" name="Picture 2" descr="http://www.trendir.com/green/residential-solar-sunpower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85992"/>
            <a:ext cx="4099412" cy="278608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572000" y="6286520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900" dirty="0" smtClean="0">
                <a:solidFill>
                  <a:schemeClr val="bg1">
                    <a:lumMod val="65000"/>
                  </a:schemeClr>
                </a:solidFill>
              </a:rPr>
              <a:t>Left: http://www.trendir.com/green/residential-solar-sunpower-5.jpg</a:t>
            </a:r>
            <a:endParaRPr lang="en-CA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5364" name="Picture 4" descr="http://www.solarforbuildings.com/commonfiles/Libraries/PhotoAlbums/industrial_solar_power_syst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7" y="2285992"/>
            <a:ext cx="4179123" cy="278608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929190" y="645789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900" dirty="0" smtClean="0">
                <a:solidFill>
                  <a:schemeClr val="bg1">
                    <a:lumMod val="65000"/>
                  </a:schemeClr>
                </a:solidFill>
              </a:rPr>
              <a:t>http://www.solarforbuildings.com/commonfiles/Libraries/PhotoAlbums/industrial_solar_power_system.jpg</a:t>
            </a:r>
            <a:endParaRPr lang="en-CA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6499704"/>
            <a:ext cx="5715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>
                <a:solidFill>
                  <a:schemeClr val="bg1">
                    <a:lumMod val="65000"/>
                  </a:schemeClr>
                </a:solidFill>
              </a:rPr>
              <a:t>Right:</a:t>
            </a:r>
            <a:endParaRPr lang="en-CA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In our dossier, should we focus more on concentrated solar power or photovoltaic cells?</a:t>
            </a:r>
            <a:endParaRPr lang="en-CA" sz="2400" dirty="0"/>
          </a:p>
        </p:txBody>
      </p:sp>
      <p:pic>
        <p:nvPicPr>
          <p:cNvPr id="16386" name="Picture 2" descr="http://ecotality.com/life/wp-content/uploads/2007/12/csp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285992"/>
            <a:ext cx="3000396" cy="3267098"/>
          </a:xfrm>
          <a:prstGeom prst="rect">
            <a:avLst/>
          </a:prstGeom>
          <a:noFill/>
        </p:spPr>
      </p:pic>
      <p:pic>
        <p:nvPicPr>
          <p:cNvPr id="16388" name="Picture 4" descr="http://www.greenhabitatdesign.com/Solar%20Photovoltaic%20Panels%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271746"/>
            <a:ext cx="4033280" cy="322895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571604" y="1916660"/>
            <a:ext cx="178595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b="1" cap="none" spc="-150" dirty="0" smtClean="0">
                <a:ln w="50800"/>
                <a:latin typeface="Century Gothic" pitchFamily="34" charset="0"/>
              </a:rPr>
              <a:t>Concentrated</a:t>
            </a:r>
            <a:endParaRPr lang="en-US" b="1" cap="none" spc="-150" dirty="0">
              <a:ln w="50800"/>
              <a:latin typeface="Century Gothic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43570" y="1916660"/>
            <a:ext cx="178595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b="1" cap="none" spc="-150" dirty="0" smtClean="0">
                <a:ln w="50800"/>
                <a:latin typeface="Century Gothic" pitchFamily="34" charset="0"/>
              </a:rPr>
              <a:t>Photovoltaic</a:t>
            </a:r>
            <a:endParaRPr lang="en-US" b="1" cap="none" spc="-150" dirty="0">
              <a:ln w="50800"/>
              <a:latin typeface="Century Gothic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6248" y="6627168"/>
            <a:ext cx="51435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Right: http://www.greenhabitatdesign.com/Solar%20Photovoltaic%20Panels%202.jpg</a:t>
            </a:r>
            <a:endParaRPr lang="en-CA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6248" y="6429396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Left: http://ecotality.com/life/wp-content/uploads/2007/12/csp_3.jpg</a:t>
            </a:r>
            <a:endParaRPr lang="en-CA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250</TotalTime>
  <Words>269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22</cp:revision>
  <dcterms:created xsi:type="dcterms:W3CDTF">2010-01-12T21:25:05Z</dcterms:created>
  <dcterms:modified xsi:type="dcterms:W3CDTF">2010-01-13T01:36:56Z</dcterms:modified>
</cp:coreProperties>
</file>